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b9e286254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b9e286254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b9e286254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b9e286254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7b9af9b1f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b9af9b1f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7b9af9b1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b9af9b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b9e286254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b9e286254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7ba596dda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ba596dda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b9af9b1f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b9af9b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ba596dda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ba596dda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ba596dda5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ba596dda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ba596dda5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ba596dda5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b9af9b1f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b9af9b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 🗿</a:t>
            </a:r>
            <a:r>
              <a:rPr lang="en">
                <a:latin typeface="Calibri"/>
                <a:ea typeface="Calibri"/>
                <a:cs typeface="Calibri"/>
                <a:sym typeface="Calibri"/>
              </a:rPr>
              <a:t> </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SoJung Ham &amp; Dylan Yono</a:t>
            </a:r>
            <a:endParaRPr/>
          </a:p>
        </p:txBody>
      </p:sp>
      <p:pic>
        <p:nvPicPr>
          <p:cNvPr id="88" name="Google Shape;88;p13"/>
          <p:cNvPicPr preferRelativeResize="0"/>
          <p:nvPr/>
        </p:nvPicPr>
        <p:blipFill>
          <a:blip r:embed="rId3">
            <a:alphaModFix/>
          </a:blip>
          <a:stretch>
            <a:fillRect/>
          </a:stretch>
        </p:blipFill>
        <p:spPr>
          <a:xfrm>
            <a:off x="4900650" y="0"/>
            <a:ext cx="3318603" cy="1659315"/>
          </a:xfrm>
          <a:prstGeom prst="rect">
            <a:avLst/>
          </a:prstGeom>
          <a:noFill/>
          <a:ln>
            <a:noFill/>
          </a:ln>
        </p:spPr>
      </p:pic>
      <p:pic>
        <p:nvPicPr>
          <p:cNvPr id="89" name="Google Shape;89;p13"/>
          <p:cNvPicPr preferRelativeResize="0"/>
          <p:nvPr/>
        </p:nvPicPr>
        <p:blipFill>
          <a:blip r:embed="rId4">
            <a:alphaModFix/>
          </a:blip>
          <a:stretch>
            <a:fillRect/>
          </a:stretch>
        </p:blipFill>
        <p:spPr>
          <a:xfrm>
            <a:off x="4900650" y="1659314"/>
            <a:ext cx="3318603" cy="1866713"/>
          </a:xfrm>
          <a:prstGeom prst="rect">
            <a:avLst/>
          </a:prstGeom>
          <a:noFill/>
          <a:ln>
            <a:noFill/>
          </a:ln>
        </p:spPr>
      </p:pic>
      <p:pic>
        <p:nvPicPr>
          <p:cNvPr id="90" name="Google Shape;90;p13"/>
          <p:cNvPicPr preferRelativeResize="0"/>
          <p:nvPr/>
        </p:nvPicPr>
        <p:blipFill>
          <a:blip r:embed="rId5">
            <a:alphaModFix/>
          </a:blip>
          <a:stretch>
            <a:fillRect/>
          </a:stretch>
        </p:blipFill>
        <p:spPr>
          <a:xfrm>
            <a:off x="4900654" y="3526014"/>
            <a:ext cx="3318595" cy="1617486"/>
          </a:xfrm>
          <a:prstGeom prst="rect">
            <a:avLst/>
          </a:prstGeom>
          <a:noFill/>
          <a:ln>
            <a:noFill/>
          </a:ln>
        </p:spPr>
      </p:pic>
      <p:pic>
        <p:nvPicPr>
          <p:cNvPr id="91" name="Google Shape;91;p13"/>
          <p:cNvPicPr preferRelativeResize="0"/>
          <p:nvPr/>
        </p:nvPicPr>
        <p:blipFill>
          <a:blip r:embed="rId6">
            <a:alphaModFix/>
          </a:blip>
          <a:stretch>
            <a:fillRect/>
          </a:stretch>
        </p:blipFill>
        <p:spPr>
          <a:xfrm>
            <a:off x="1210700" y="1278050"/>
            <a:ext cx="817100" cy="918175"/>
          </a:xfrm>
          <a:prstGeom prst="rect">
            <a:avLst/>
          </a:prstGeom>
          <a:noFill/>
          <a:ln>
            <a:noFill/>
          </a:ln>
        </p:spPr>
      </p:pic>
      <p:sp>
        <p:nvSpPr>
          <p:cNvPr id="92" name="Google Shape;92;p13"/>
          <p:cNvSpPr txBox="1"/>
          <p:nvPr>
            <p:ph idx="1" type="subTitle"/>
          </p:nvPr>
        </p:nvSpPr>
        <p:spPr>
          <a:xfrm>
            <a:off x="729627" y="20305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 206: Fall 2019  Final Project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Visualizations - pokemon.py</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Insert image here </a:t>
            </a:r>
            <a:endParaRPr/>
          </a:p>
        </p:txBody>
      </p:sp>
      <p:pic>
        <p:nvPicPr>
          <p:cNvPr id="151" name="Google Shape;151;p22"/>
          <p:cNvPicPr preferRelativeResize="0"/>
          <p:nvPr/>
        </p:nvPicPr>
        <p:blipFill>
          <a:blip r:embed="rId3">
            <a:alphaModFix/>
          </a:blip>
          <a:stretch>
            <a:fillRect/>
          </a:stretch>
        </p:blipFill>
        <p:spPr>
          <a:xfrm>
            <a:off x="1800" y="1924531"/>
            <a:ext cx="9144002" cy="29373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Visualizations - anime.py</a:t>
            </a:r>
            <a:endParaRPr/>
          </a:p>
        </p:txBody>
      </p:sp>
      <p:sp>
        <p:nvSpPr>
          <p:cNvPr id="157" name="Google Shape;157;p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8" name="Google Shape;158;p23"/>
          <p:cNvPicPr preferRelativeResize="0"/>
          <p:nvPr/>
        </p:nvPicPr>
        <p:blipFill>
          <a:blip r:embed="rId3">
            <a:alphaModFix/>
          </a:blip>
          <a:stretch>
            <a:fillRect/>
          </a:stretch>
        </p:blipFill>
        <p:spPr>
          <a:xfrm>
            <a:off x="670450" y="1853850"/>
            <a:ext cx="7747699" cy="28308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End !</a:t>
            </a:r>
            <a:endParaRPr/>
          </a:p>
        </p:txBody>
      </p:sp>
      <p:sp>
        <p:nvSpPr>
          <p:cNvPr id="164" name="Google Shape;164;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5" name="Google Shape;165;p24"/>
          <p:cNvPicPr preferRelativeResize="0"/>
          <p:nvPr/>
        </p:nvPicPr>
        <p:blipFill>
          <a:blip r:embed="rId3">
            <a:alphaModFix/>
          </a:blip>
          <a:stretch>
            <a:fillRect/>
          </a:stretch>
        </p:blipFill>
        <p:spPr>
          <a:xfrm>
            <a:off x="1808525" y="1942029"/>
            <a:ext cx="5111500" cy="2875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98" name="Google Shape;98;p14"/>
          <p:cNvSpPr txBox="1"/>
          <p:nvPr>
            <p:ph idx="1" type="body"/>
          </p:nvPr>
        </p:nvSpPr>
        <p:spPr>
          <a:xfrm>
            <a:off x="729450" y="2078875"/>
            <a:ext cx="7619100" cy="22611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a:t>Between making our final project plan and starting work on the project, our goals changed substantially</a:t>
            </a:r>
            <a:endParaRPr b="1"/>
          </a:p>
          <a:p>
            <a:pPr indent="0" lvl="0" marL="457200" rtl="0" algn="l">
              <a:spcBef>
                <a:spcPts val="1600"/>
              </a:spcBef>
              <a:spcAft>
                <a:spcPts val="0"/>
              </a:spcAft>
              <a:buNone/>
            </a:pPr>
            <a:r>
              <a:rPr lang="en"/>
              <a:t>(Our original goals involved comparing anime rating data across tracking services, etc.)</a:t>
            </a:r>
            <a:endParaRPr/>
          </a:p>
          <a:p>
            <a:pPr indent="-311150" lvl="0" marL="457200" rtl="0" algn="l">
              <a:spcBef>
                <a:spcPts val="1600"/>
              </a:spcBef>
              <a:spcAft>
                <a:spcPts val="0"/>
              </a:spcAft>
              <a:buSzPts val="1300"/>
              <a:buChar char="-"/>
            </a:pPr>
            <a:r>
              <a:rPr lang="en"/>
              <a:t>Pokemon</a:t>
            </a:r>
            <a:r>
              <a:rPr lang="en"/>
              <a:t> api --  We wanted to calculate the average base stats for each Pokemon type and compare across type using bar graphs for each base stat.</a:t>
            </a:r>
            <a:endParaRPr/>
          </a:p>
          <a:p>
            <a:pPr indent="-311150" lvl="0" marL="457200" rtl="0" algn="l">
              <a:spcBef>
                <a:spcPts val="0"/>
              </a:spcBef>
              <a:spcAft>
                <a:spcPts val="0"/>
              </a:spcAft>
              <a:buSzPts val="1300"/>
              <a:buChar char="-"/>
            </a:pPr>
            <a:r>
              <a:rPr lang="en"/>
              <a:t>Mario api -- We wanted to visualize the average rating of Mario games by the decade using a line plot.</a:t>
            </a:r>
            <a:endParaRPr/>
          </a:p>
          <a:p>
            <a:pPr indent="-311150" lvl="0" marL="457200" rtl="0" algn="l">
              <a:spcBef>
                <a:spcPts val="0"/>
              </a:spcBef>
              <a:spcAft>
                <a:spcPts val="0"/>
              </a:spcAft>
              <a:buSzPts val="1300"/>
              <a:buChar char="-"/>
            </a:pPr>
            <a:r>
              <a:rPr lang="en"/>
              <a:t>Anime api -- We wanted to calculate the average rating of anime based on their source material with a bar graph.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Accomplished Goals </a:t>
            </a:r>
            <a:endParaRPr/>
          </a:p>
        </p:txBody>
      </p:sp>
      <p:sp>
        <p:nvSpPr>
          <p:cNvPr id="104" name="Google Shape;104;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Pokemon API -- accomplished</a:t>
            </a:r>
            <a:endParaRPr/>
          </a:p>
          <a:p>
            <a:pPr indent="-311150" lvl="0" marL="457200" rtl="0" algn="l">
              <a:spcBef>
                <a:spcPts val="0"/>
              </a:spcBef>
              <a:spcAft>
                <a:spcPts val="0"/>
              </a:spcAft>
              <a:buSzPts val="1300"/>
              <a:buChar char="-"/>
            </a:pPr>
            <a:r>
              <a:rPr lang="en"/>
              <a:t>Mario API -- accomplished</a:t>
            </a:r>
            <a:endParaRPr/>
          </a:p>
          <a:p>
            <a:pPr indent="-311150" lvl="0" marL="457200" rtl="0" algn="l">
              <a:spcBef>
                <a:spcPts val="0"/>
              </a:spcBef>
              <a:spcAft>
                <a:spcPts val="0"/>
              </a:spcAft>
              <a:buSzPts val="1300"/>
              <a:buChar char="-"/>
            </a:pPr>
            <a:r>
              <a:rPr lang="en"/>
              <a:t>Anime API -- accomplished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encountered</a:t>
            </a:r>
            <a:endParaRPr/>
          </a:p>
        </p:txBody>
      </p:sp>
      <p:sp>
        <p:nvSpPr>
          <p:cNvPr id="110" name="Google Shape;110;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Main problem: Saving 20 items to database</a:t>
            </a:r>
            <a:endParaRPr/>
          </a:p>
          <a:p>
            <a:pPr indent="-298450" lvl="1" marL="914400" rtl="0" algn="l">
              <a:spcBef>
                <a:spcPts val="0"/>
              </a:spcBef>
              <a:spcAft>
                <a:spcPts val="0"/>
              </a:spcAft>
              <a:buSzPts val="1100"/>
              <a:buChar char="-"/>
            </a:pPr>
            <a:r>
              <a:rPr lang="en"/>
              <a:t>We didn’t know how to save 20 at a time</a:t>
            </a:r>
            <a:endParaRPr/>
          </a:p>
          <a:p>
            <a:pPr indent="-298450" lvl="1" marL="914400" rtl="0" algn="l">
              <a:spcBef>
                <a:spcPts val="0"/>
              </a:spcBef>
              <a:spcAft>
                <a:spcPts val="0"/>
              </a:spcAft>
              <a:buSzPts val="1100"/>
              <a:buChar char="-"/>
            </a:pPr>
            <a:r>
              <a:rPr lang="en"/>
              <a:t>We thought we figured it out by saving 20 to the cache at a time, but this was wrong</a:t>
            </a:r>
            <a:endParaRPr/>
          </a:p>
          <a:p>
            <a:pPr indent="-298450" lvl="1" marL="914400" rtl="0" algn="l">
              <a:spcBef>
                <a:spcPts val="0"/>
              </a:spcBef>
              <a:spcAft>
                <a:spcPts val="0"/>
              </a:spcAft>
              <a:buSzPts val="1100"/>
              <a:buChar char="-"/>
            </a:pPr>
            <a:r>
              <a:rPr lang="en"/>
              <a:t>Had to restructure lots of code to have it save to the database 20 at a time</a:t>
            </a:r>
            <a:endParaRPr/>
          </a:p>
          <a:p>
            <a:pPr indent="-298450" lvl="2" marL="1371600" rtl="0" algn="l">
              <a:spcBef>
                <a:spcPts val="0"/>
              </a:spcBef>
              <a:spcAft>
                <a:spcPts val="0"/>
              </a:spcAft>
              <a:buSzPts val="1100"/>
              <a:buChar char="-"/>
            </a:pPr>
            <a:r>
              <a:rPr lang="en"/>
              <a:t>As we did it for each API we got better at doing it more efficiently</a:t>
            </a:r>
            <a:endParaRPr/>
          </a:p>
          <a:p>
            <a:pPr indent="-311150" lvl="0" marL="457200" rtl="0" algn="l">
              <a:spcBef>
                <a:spcPts val="0"/>
              </a:spcBef>
              <a:spcAft>
                <a:spcPts val="0"/>
              </a:spcAft>
              <a:buSzPts val="1300"/>
              <a:buChar char="-"/>
            </a:pPr>
            <a:r>
              <a:rPr lang="en"/>
              <a:t>VSCode Terminal problem</a:t>
            </a:r>
            <a:endParaRPr/>
          </a:p>
          <a:p>
            <a:pPr indent="-298450" lvl="1" marL="914400" rtl="0" algn="l">
              <a:spcBef>
                <a:spcPts val="0"/>
              </a:spcBef>
              <a:spcAft>
                <a:spcPts val="0"/>
              </a:spcAft>
              <a:buSzPts val="1100"/>
              <a:buChar char="-"/>
            </a:pPr>
            <a:r>
              <a:rPr lang="en"/>
              <a:t>SQLite package says it’s not installed, despite the fact that it already was. </a:t>
            </a:r>
            <a:endParaRPr/>
          </a:p>
          <a:p>
            <a:pPr indent="-298450" lvl="1" marL="914400" rtl="0" algn="l">
              <a:spcBef>
                <a:spcPts val="0"/>
              </a:spcBef>
              <a:spcAft>
                <a:spcPts val="0"/>
              </a:spcAft>
              <a:buSzPts val="1100"/>
              <a:buChar char="-"/>
            </a:pPr>
            <a:r>
              <a:rPr lang="en"/>
              <a:t>Ran code in Anaconda Prompt instead</a:t>
            </a:r>
            <a:endParaRPr/>
          </a:p>
          <a:p>
            <a:pPr indent="-311150" lvl="0" marL="457200" rtl="0" algn="l">
              <a:spcBef>
                <a:spcPts val="0"/>
              </a:spcBef>
              <a:spcAft>
                <a:spcPts val="0"/>
              </a:spcAft>
              <a:buSzPts val="1300"/>
              <a:buChar char="-"/>
            </a:pPr>
            <a:r>
              <a:rPr lang="en"/>
              <a:t>Forgetting misc. small skills such as writing to a text / csv file. </a:t>
            </a:r>
            <a:endParaRPr/>
          </a:p>
          <a:p>
            <a:pPr indent="-311150" lvl="0" marL="457200" rtl="0" algn="l">
              <a:spcBef>
                <a:spcPts val="0"/>
              </a:spcBef>
              <a:spcAft>
                <a:spcPts val="0"/>
              </a:spcAft>
              <a:buSzPts val="1300"/>
              <a:buChar char="-"/>
            </a:pPr>
            <a:r>
              <a:rPr lang="en"/>
              <a:t>Thank you Stack Overflow!</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Running</a:t>
            </a:r>
            <a:endParaRPr/>
          </a:p>
        </p:txBody>
      </p:sp>
      <p:sp>
        <p:nvSpPr>
          <p:cNvPr id="116" name="Google Shape;116;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arenR"/>
            </a:pPr>
            <a:r>
              <a:rPr lang="en"/>
              <a:t>Open your program of choice (mario.py, pokemon.py, anime.py)</a:t>
            </a:r>
            <a:endParaRPr/>
          </a:p>
          <a:p>
            <a:pPr indent="-311150" lvl="0" marL="457200" rtl="0" algn="l">
              <a:spcBef>
                <a:spcPts val="0"/>
              </a:spcBef>
              <a:spcAft>
                <a:spcPts val="0"/>
              </a:spcAft>
              <a:buSzPts val="1300"/>
              <a:buAutoNum type="arabicParenR"/>
            </a:pPr>
            <a:r>
              <a:rPr lang="en"/>
              <a:t>Run in Python Terminal Powershell (example: python mario.py)</a:t>
            </a:r>
            <a:endParaRPr/>
          </a:p>
          <a:p>
            <a:pPr indent="0" lvl="0" marL="457200" rtl="0" algn="l">
              <a:spcBef>
                <a:spcPts val="1600"/>
              </a:spcBef>
              <a:spcAft>
                <a:spcPts val="0"/>
              </a:spcAft>
              <a:buNone/>
            </a:pPr>
            <a:r>
              <a:rPr lang="en"/>
              <a:t>The program will start extracting data from the API and placing it in the table 20 items at the time. You will keep running the program until it displays options to do other things. This varies for each program, but it’s quite simple. </a:t>
            </a:r>
            <a:endParaRPr/>
          </a:p>
          <a:p>
            <a:pPr indent="-311150" lvl="0" marL="457200" rtl="0" algn="l">
              <a:spcBef>
                <a:spcPts val="1600"/>
              </a:spcBef>
              <a:spcAft>
                <a:spcPts val="0"/>
              </a:spcAft>
              <a:buSzPts val="1300"/>
              <a:buAutoNum type="arabicParenR"/>
            </a:pPr>
            <a:r>
              <a:rPr lang="en"/>
              <a:t>You can now view graphs, write data to a file, and have fun with the program.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Running</a:t>
            </a:r>
            <a:endParaRPr/>
          </a:p>
        </p:txBody>
      </p:sp>
      <p:pic>
        <p:nvPicPr>
          <p:cNvPr id="122" name="Google Shape;122;p18"/>
          <p:cNvPicPr preferRelativeResize="0"/>
          <p:nvPr/>
        </p:nvPicPr>
        <p:blipFill>
          <a:blip r:embed="rId3">
            <a:alphaModFix/>
          </a:blip>
          <a:stretch>
            <a:fillRect/>
          </a:stretch>
        </p:blipFill>
        <p:spPr>
          <a:xfrm>
            <a:off x="1165525" y="1853850"/>
            <a:ext cx="7331862" cy="298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Behind the Scenes</a:t>
            </a:r>
            <a:endParaRPr/>
          </a:p>
        </p:txBody>
      </p:sp>
      <p:sp>
        <p:nvSpPr>
          <p:cNvPr id="128" name="Google Shape;128;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arenR"/>
            </a:pPr>
            <a:r>
              <a:rPr lang="en"/>
              <a:t>Sets up a database</a:t>
            </a:r>
            <a:endParaRPr/>
          </a:p>
          <a:p>
            <a:pPr indent="-311150" lvl="0" marL="457200" rtl="0" algn="l">
              <a:spcBef>
                <a:spcPts val="0"/>
              </a:spcBef>
              <a:spcAft>
                <a:spcPts val="0"/>
              </a:spcAft>
              <a:buSzPts val="1300"/>
              <a:buAutoNum type="arabicParenR"/>
            </a:pPr>
            <a:r>
              <a:rPr lang="en"/>
              <a:t>Creates a cache</a:t>
            </a:r>
            <a:endParaRPr/>
          </a:p>
          <a:p>
            <a:pPr indent="-311150" lvl="0" marL="457200" rtl="0" algn="l">
              <a:spcBef>
                <a:spcPts val="0"/>
              </a:spcBef>
              <a:spcAft>
                <a:spcPts val="0"/>
              </a:spcAft>
              <a:buSzPts val="1300"/>
              <a:buAutoNum type="arabicParenR"/>
            </a:pPr>
            <a:r>
              <a:rPr lang="en"/>
              <a:t>Collects data from API/cache to save to database</a:t>
            </a:r>
            <a:endParaRPr/>
          </a:p>
          <a:p>
            <a:pPr indent="-311150" lvl="0" marL="457200" rtl="0" algn="l">
              <a:spcBef>
                <a:spcPts val="0"/>
              </a:spcBef>
              <a:spcAft>
                <a:spcPts val="0"/>
              </a:spcAft>
              <a:buSzPts val="1300"/>
              <a:buAutoNum type="arabicParenR"/>
            </a:pPr>
            <a:r>
              <a:rPr lang="en"/>
              <a:t>Selects relevant data with a database join</a:t>
            </a:r>
            <a:endParaRPr/>
          </a:p>
          <a:p>
            <a:pPr indent="-311150" lvl="0" marL="457200" rtl="0" algn="l">
              <a:spcBef>
                <a:spcPts val="0"/>
              </a:spcBef>
              <a:spcAft>
                <a:spcPts val="0"/>
              </a:spcAft>
              <a:buSzPts val="1300"/>
              <a:buAutoNum type="arabicParenR"/>
            </a:pPr>
            <a:r>
              <a:rPr lang="en"/>
              <a:t>Calculates information of interest (average base stat, average mario game rating, etc.)</a:t>
            </a:r>
            <a:endParaRPr/>
          </a:p>
          <a:p>
            <a:pPr indent="-311150" lvl="0" marL="457200" rtl="0" algn="l">
              <a:spcBef>
                <a:spcPts val="0"/>
              </a:spcBef>
              <a:spcAft>
                <a:spcPts val="0"/>
              </a:spcAft>
              <a:buSzPts val="1300"/>
              <a:buAutoNum type="arabicParenR"/>
            </a:pPr>
            <a:r>
              <a:rPr lang="en"/>
              <a:t>Program allows user input to choose what to do</a:t>
            </a:r>
            <a:endParaRPr/>
          </a:p>
          <a:p>
            <a:pPr indent="-298450" lvl="1" marL="914400" rtl="0" algn="l">
              <a:spcBef>
                <a:spcPts val="0"/>
              </a:spcBef>
              <a:spcAft>
                <a:spcPts val="0"/>
              </a:spcAft>
              <a:buSzPts val="1100"/>
              <a:buAutoNum type="alphaLcParenR"/>
            </a:pPr>
            <a:r>
              <a:rPr lang="en"/>
              <a:t>Visualize information in matplotlib</a:t>
            </a:r>
            <a:endParaRPr/>
          </a:p>
          <a:p>
            <a:pPr indent="-298450" lvl="1" marL="914400" rtl="0" algn="l">
              <a:spcBef>
                <a:spcPts val="0"/>
              </a:spcBef>
              <a:spcAft>
                <a:spcPts val="0"/>
              </a:spcAft>
              <a:buSzPts val="1100"/>
              <a:buAutoNum type="alphaLcParenR"/>
            </a:pPr>
            <a:r>
              <a:rPr lang="en"/>
              <a:t>Save data to a text/csv file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Snapshots of Behind the Scenes</a:t>
            </a:r>
            <a:endParaRPr/>
          </a:p>
        </p:txBody>
      </p:sp>
      <p:pic>
        <p:nvPicPr>
          <p:cNvPr id="134" name="Google Shape;134;p20"/>
          <p:cNvPicPr preferRelativeResize="0"/>
          <p:nvPr/>
        </p:nvPicPr>
        <p:blipFill>
          <a:blip r:embed="rId3">
            <a:alphaModFix/>
          </a:blip>
          <a:stretch>
            <a:fillRect/>
          </a:stretch>
        </p:blipFill>
        <p:spPr>
          <a:xfrm>
            <a:off x="3885373" y="2167675"/>
            <a:ext cx="5056775" cy="2975825"/>
          </a:xfrm>
          <a:prstGeom prst="rect">
            <a:avLst/>
          </a:prstGeom>
          <a:noFill/>
          <a:ln>
            <a:noFill/>
          </a:ln>
        </p:spPr>
      </p:pic>
      <p:pic>
        <p:nvPicPr>
          <p:cNvPr id="135" name="Google Shape;135;p20"/>
          <p:cNvPicPr preferRelativeResize="0"/>
          <p:nvPr/>
        </p:nvPicPr>
        <p:blipFill>
          <a:blip r:embed="rId4">
            <a:alphaModFix/>
          </a:blip>
          <a:stretch>
            <a:fillRect/>
          </a:stretch>
        </p:blipFill>
        <p:spPr>
          <a:xfrm>
            <a:off x="7667146" y="750975"/>
            <a:ext cx="1275000" cy="1268700"/>
          </a:xfrm>
          <a:prstGeom prst="rect">
            <a:avLst/>
          </a:prstGeom>
          <a:noFill/>
          <a:ln>
            <a:noFill/>
          </a:ln>
        </p:spPr>
      </p:pic>
      <p:pic>
        <p:nvPicPr>
          <p:cNvPr id="136" name="Google Shape;136;p20"/>
          <p:cNvPicPr preferRelativeResize="0"/>
          <p:nvPr/>
        </p:nvPicPr>
        <p:blipFill>
          <a:blip r:embed="rId5">
            <a:alphaModFix/>
          </a:blip>
          <a:stretch>
            <a:fillRect/>
          </a:stretch>
        </p:blipFill>
        <p:spPr>
          <a:xfrm>
            <a:off x="6160846" y="902146"/>
            <a:ext cx="1336296" cy="3126550"/>
          </a:xfrm>
          <a:prstGeom prst="rect">
            <a:avLst/>
          </a:prstGeom>
          <a:noFill/>
          <a:ln>
            <a:noFill/>
          </a:ln>
        </p:spPr>
      </p:pic>
      <p:pic>
        <p:nvPicPr>
          <p:cNvPr id="137" name="Google Shape;137;p20"/>
          <p:cNvPicPr preferRelativeResize="0"/>
          <p:nvPr/>
        </p:nvPicPr>
        <p:blipFill>
          <a:blip r:embed="rId6">
            <a:alphaModFix/>
          </a:blip>
          <a:stretch>
            <a:fillRect/>
          </a:stretch>
        </p:blipFill>
        <p:spPr>
          <a:xfrm>
            <a:off x="98900" y="2531725"/>
            <a:ext cx="3710076" cy="2261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Visualizations - mario.py</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1484525" y="1913775"/>
            <a:ext cx="5943600" cy="3162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